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s/slide18.xml" Type="http://schemas.openxmlformats.org/officeDocument/2006/relationships/slide" Id="rId2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slides/slide19.xml" Type="http://schemas.openxmlformats.org/officeDocument/2006/relationships/slide" Id="rId24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4056001" x="381000"/>
            <a:ext cy="803275" cx="2835275"/>
          </a:xfrm>
          <a:custGeom>
            <a:pathLst>
              <a:path w="3572" extrusionOk="0" h="1012">
                <a:moveTo>
                  <a:pt y="303" x="1427"/>
                </a:moveTo>
                <a:lnTo>
                  <a:pt y="303" x="1427"/>
                </a:lnTo>
                <a:lnTo>
                  <a:pt y="0" x="1427"/>
                </a:lnTo>
                <a:lnTo>
                  <a:pt y="0" x="0"/>
                </a:lnTo>
                <a:lnTo>
                  <a:pt y="594" x="0"/>
                </a:lnTo>
                <a:lnTo>
                  <a:pt y="594" x="0"/>
                </a:lnTo>
                <a:lnTo>
                  <a:pt y="615" x="0"/>
                </a:lnTo>
                <a:lnTo>
                  <a:pt y="636" x="1"/>
                </a:lnTo>
                <a:lnTo>
                  <a:pt y="658" x="5"/>
                </a:lnTo>
                <a:lnTo>
                  <a:pt y="679" x="10"/>
                </a:lnTo>
                <a:lnTo>
                  <a:pt y="698" x="16"/>
                </a:lnTo>
                <a:lnTo>
                  <a:pt y="718" x="23"/>
                </a:lnTo>
                <a:lnTo>
                  <a:pt y="738" x="31"/>
                </a:lnTo>
                <a:lnTo>
                  <a:pt y="757" x="39"/>
                </a:lnTo>
                <a:lnTo>
                  <a:pt y="775" x="49"/>
                </a:lnTo>
                <a:lnTo>
                  <a:pt y="793" x="60"/>
                </a:lnTo>
                <a:lnTo>
                  <a:pt y="811" x="73"/>
                </a:lnTo>
                <a:lnTo>
                  <a:pt y="827" x="86"/>
                </a:lnTo>
                <a:lnTo>
                  <a:pt y="844" x="99"/>
                </a:lnTo>
                <a:lnTo>
                  <a:pt y="860" x="114"/>
                </a:lnTo>
                <a:lnTo>
                  <a:pt y="875" x="130"/>
                </a:lnTo>
                <a:lnTo>
                  <a:pt y="889" x="147"/>
                </a:lnTo>
                <a:lnTo>
                  <a:pt y="902" x="165"/>
                </a:lnTo>
                <a:lnTo>
                  <a:pt y="917" x="183"/>
                </a:lnTo>
                <a:lnTo>
                  <a:pt y="929" x="202"/>
                </a:lnTo>
                <a:lnTo>
                  <a:pt y="940" x="222"/>
                </a:lnTo>
                <a:lnTo>
                  <a:pt y="951" x="243"/>
                </a:lnTo>
                <a:lnTo>
                  <a:pt y="961" x="264"/>
                </a:lnTo>
                <a:lnTo>
                  <a:pt y="971" x="285"/>
                </a:lnTo>
                <a:lnTo>
                  <a:pt y="979" x="308"/>
                </a:lnTo>
                <a:lnTo>
                  <a:pt y="986" x="331"/>
                </a:lnTo>
                <a:lnTo>
                  <a:pt y="992" x="354"/>
                </a:lnTo>
                <a:lnTo>
                  <a:pt y="999" x="378"/>
                </a:lnTo>
                <a:lnTo>
                  <a:pt y="1004" x="403"/>
                </a:lnTo>
                <a:lnTo>
                  <a:pt y="1007" x="427"/>
                </a:lnTo>
                <a:lnTo>
                  <a:pt y="1010" x="454"/>
                </a:lnTo>
                <a:lnTo>
                  <a:pt y="1012" x="478"/>
                </a:lnTo>
                <a:lnTo>
                  <a:pt y="1012" x="504"/>
                </a:lnTo>
                <a:lnTo>
                  <a:pt y="1012" x="3572"/>
                </a:lnTo>
                <a:lnTo>
                  <a:pt y="760" x="3572"/>
                </a:lnTo>
                <a:lnTo>
                  <a:pt y="760" x="1882"/>
                </a:lnTo>
                <a:lnTo>
                  <a:pt y="760" x="1882"/>
                </a:lnTo>
                <a:lnTo>
                  <a:pt y="759" x="1859"/>
                </a:lnTo>
                <a:lnTo>
                  <a:pt y="757" x="1836"/>
                </a:lnTo>
                <a:lnTo>
                  <a:pt y="754" x="1814"/>
                </a:lnTo>
                <a:lnTo>
                  <a:pt y="751" x="1791"/>
                </a:lnTo>
                <a:lnTo>
                  <a:pt y="746" x="1768"/>
                </a:lnTo>
                <a:lnTo>
                  <a:pt y="739" x="1747"/>
                </a:lnTo>
                <a:lnTo>
                  <a:pt y="733" x="1725"/>
                </a:lnTo>
                <a:lnTo>
                  <a:pt y="724" x="1704"/>
                </a:lnTo>
                <a:lnTo>
                  <a:pt y="715" x="1685"/>
                </a:lnTo>
                <a:lnTo>
                  <a:pt y="705" x="1665"/>
                </a:lnTo>
                <a:lnTo>
                  <a:pt y="693" x="1645"/>
                </a:lnTo>
                <a:lnTo>
                  <a:pt y="682" x="1627"/>
                </a:lnTo>
                <a:lnTo>
                  <a:pt y="669" x="1609"/>
                </a:lnTo>
                <a:lnTo>
                  <a:pt y="656" x="1592"/>
                </a:lnTo>
                <a:lnTo>
                  <a:pt y="641" x="1575"/>
                </a:lnTo>
                <a:lnTo>
                  <a:pt y="627" x="1560"/>
                </a:lnTo>
                <a:lnTo>
                  <a:pt y="610" x="1544"/>
                </a:lnTo>
                <a:lnTo>
                  <a:pt y="594" x="1529"/>
                </a:lnTo>
                <a:lnTo>
                  <a:pt y="576" x="1516"/>
                </a:lnTo>
                <a:lnTo>
                  <a:pt y="558" x="1503"/>
                </a:lnTo>
                <a:lnTo>
                  <a:pt y="540" x="1492"/>
                </a:lnTo>
                <a:lnTo>
                  <a:pt y="520" x="1480"/>
                </a:lnTo>
                <a:lnTo>
                  <a:pt y="501" x="1471"/>
                </a:lnTo>
                <a:lnTo>
                  <a:pt y="481" x="1463"/>
                </a:lnTo>
                <a:lnTo>
                  <a:pt y="460" x="1454"/>
                </a:lnTo>
                <a:lnTo>
                  <a:pt y="439" x="1446"/>
                </a:lnTo>
                <a:lnTo>
                  <a:pt y="418" x="1440"/>
                </a:lnTo>
                <a:lnTo>
                  <a:pt y="395" x="1435"/>
                </a:lnTo>
                <a:lnTo>
                  <a:pt y="372" x="1432"/>
                </a:lnTo>
                <a:lnTo>
                  <a:pt y="349" x="1428"/>
                </a:lnTo>
                <a:lnTo>
                  <a:pt y="326" x="1427"/>
                </a:lnTo>
                <a:lnTo>
                  <a:pt y="303" x="1427"/>
                </a:lnTo>
                <a:lnTo>
                  <a:pt y="303" x="14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4659251" x="6781800"/>
            <a:ext cy="736601" cx="1903412"/>
          </a:xfrm>
          <a:custGeom>
            <a:pathLst>
              <a:path w="2398" extrusionOk="0" h="927">
                <a:moveTo>
                  <a:pt y="708" x="971"/>
                </a:moveTo>
                <a:lnTo>
                  <a:pt y="708" x="971"/>
                </a:lnTo>
                <a:lnTo>
                  <a:pt y="927" x="971"/>
                </a:lnTo>
                <a:lnTo>
                  <a:pt y="927" x="2398"/>
                </a:lnTo>
                <a:lnTo>
                  <a:pt y="418" x="2398"/>
                </a:lnTo>
                <a:lnTo>
                  <a:pt y="418" x="2398"/>
                </a:lnTo>
                <a:lnTo>
                  <a:pt y="395" x="2398"/>
                </a:lnTo>
                <a:lnTo>
                  <a:pt y="374" x="2395"/>
                </a:lnTo>
                <a:lnTo>
                  <a:pt y="354" x="2392"/>
                </a:lnTo>
                <a:lnTo>
                  <a:pt y="333" x="2389"/>
                </a:lnTo>
                <a:lnTo>
                  <a:pt y="313" x="2382"/>
                </a:lnTo>
                <a:lnTo>
                  <a:pt y="294" x="2375"/>
                </a:lnTo>
                <a:lnTo>
                  <a:pt y="274" x="2367"/>
                </a:lnTo>
                <a:lnTo>
                  <a:pt y="254" x="2359"/>
                </a:lnTo>
                <a:lnTo>
                  <a:pt y="236" x="2348"/>
                </a:lnTo>
                <a:lnTo>
                  <a:pt y="219" x="2338"/>
                </a:lnTo>
                <a:lnTo>
                  <a:pt y="201" x="2325"/>
                </a:lnTo>
                <a:lnTo>
                  <a:pt y="184" x="2312"/>
                </a:lnTo>
                <a:lnTo>
                  <a:pt y="168" x="2299"/>
                </a:lnTo>
                <a:lnTo>
                  <a:pt y="152" x="2282"/>
                </a:lnTo>
                <a:lnTo>
                  <a:pt y="137" x="2268"/>
                </a:lnTo>
                <a:lnTo>
                  <a:pt y="122" x="2250"/>
                </a:lnTo>
                <a:lnTo>
                  <a:pt y="108" x="2233"/>
                </a:lnTo>
                <a:lnTo>
                  <a:pt y="94" x="2214"/>
                </a:lnTo>
                <a:lnTo>
                  <a:pt y="83" x="2196"/>
                </a:lnTo>
                <a:lnTo>
                  <a:pt y="70" x="2176"/>
                </a:lnTo>
                <a:lnTo>
                  <a:pt y="60" x="2155"/>
                </a:lnTo>
                <a:lnTo>
                  <a:pt y="50" x="2134"/>
                </a:lnTo>
                <a:lnTo>
                  <a:pt y="41" x="2113"/>
                </a:lnTo>
                <a:lnTo>
                  <a:pt y="32" x="2090"/>
                </a:lnTo>
                <a:lnTo>
                  <a:pt y="24" x="2067"/>
                </a:lnTo>
                <a:lnTo>
                  <a:pt y="18" x="2044"/>
                </a:lnTo>
                <a:lnTo>
                  <a:pt y="13" x="2020"/>
                </a:lnTo>
                <a:lnTo>
                  <a:pt y="8" x="1995"/>
                </a:lnTo>
                <a:lnTo>
                  <a:pt y="5" x="1971"/>
                </a:lnTo>
                <a:lnTo>
                  <a:pt y="1" x="1944"/>
                </a:lnTo>
                <a:lnTo>
                  <a:pt y="0" x="1920"/>
                </a:lnTo>
                <a:lnTo>
                  <a:pt y="0" x="1894"/>
                </a:lnTo>
                <a:lnTo>
                  <a:pt y="0" x="0"/>
                </a:lnTo>
                <a:lnTo>
                  <a:pt y="251" x="0"/>
                </a:lnTo>
                <a:lnTo>
                  <a:pt y="251" x="514"/>
                </a:lnTo>
                <a:lnTo>
                  <a:pt y="251" x="514"/>
                </a:lnTo>
                <a:lnTo>
                  <a:pt y="251" x="539"/>
                </a:lnTo>
                <a:lnTo>
                  <a:pt y="254" x="562"/>
                </a:lnTo>
                <a:lnTo>
                  <a:pt y="256" x="585"/>
                </a:lnTo>
                <a:lnTo>
                  <a:pt y="261" x="607"/>
                </a:lnTo>
                <a:lnTo>
                  <a:pt y="266" x="629"/>
                </a:lnTo>
                <a:lnTo>
                  <a:pt y="272" x="651"/>
                </a:lnTo>
                <a:lnTo>
                  <a:pt y="279" x="673"/>
                </a:lnTo>
                <a:lnTo>
                  <a:pt y="287" x="692"/>
                </a:lnTo>
                <a:lnTo>
                  <a:pt y="297" x="713"/>
                </a:lnTo>
                <a:lnTo>
                  <a:pt y="307" x="733"/>
                </a:lnTo>
                <a:lnTo>
                  <a:pt y="318" x="753"/>
                </a:lnTo>
                <a:lnTo>
                  <a:pt y="330" x="771"/>
                </a:lnTo>
                <a:lnTo>
                  <a:pt y="343" x="789"/>
                </a:lnTo>
                <a:lnTo>
                  <a:pt y="356" x="805"/>
                </a:lnTo>
                <a:lnTo>
                  <a:pt y="370" x="823"/>
                </a:lnTo>
                <a:lnTo>
                  <a:pt y="385" x="838"/>
                </a:lnTo>
                <a:lnTo>
                  <a:pt y="401" x="854"/>
                </a:lnTo>
                <a:lnTo>
                  <a:pt y="418" x="867"/>
                </a:lnTo>
                <a:lnTo>
                  <a:pt y="434" x="882"/>
                </a:lnTo>
                <a:lnTo>
                  <a:pt y="452" x="893"/>
                </a:lnTo>
                <a:lnTo>
                  <a:pt y="472" x="906"/>
                </a:lnTo>
                <a:lnTo>
                  <a:pt y="491" x="918"/>
                </a:lnTo>
                <a:lnTo>
                  <a:pt y="511" x="927"/>
                </a:lnTo>
                <a:lnTo>
                  <a:pt y="530" x="936"/>
                </a:lnTo>
                <a:lnTo>
                  <a:pt y="552" x="944"/>
                </a:lnTo>
                <a:lnTo>
                  <a:pt y="573" x="952"/>
                </a:lnTo>
                <a:lnTo>
                  <a:pt y="594" x="957"/>
                </a:lnTo>
                <a:lnTo>
                  <a:pt y="617" x="963"/>
                </a:lnTo>
                <a:lnTo>
                  <a:pt y="638" x="967"/>
                </a:lnTo>
                <a:lnTo>
                  <a:pt y="661" x="970"/>
                </a:lnTo>
                <a:lnTo>
                  <a:pt y="685" x="971"/>
                </a:lnTo>
                <a:lnTo>
                  <a:pt y="708" x="971"/>
                </a:lnTo>
                <a:lnTo>
                  <a:pt y="708" x="9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>
            <a:off y="0" x="381000"/>
            <a:ext cy="3962399" cx="11366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4659251" x="3268663"/>
            <a:ext cy="200099" cx="1700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>
            <a:off y="4659251" x="5021262"/>
            <a:ext cy="200099" cx="16841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3" name="Shape 13"/>
          <p:cNvSpPr/>
          <p:nvPr/>
        </p:nvSpPr>
        <p:spPr>
          <a:xfrm>
            <a:off y="5449826" x="7546975"/>
            <a:ext cy="1409700" cx="1139824"/>
          </a:xfrm>
          <a:custGeom>
            <a:pathLst>
              <a:path w="1437" extrusionOk="0" h="1776">
                <a:moveTo>
                  <a:pt y="1776" x="1435"/>
                </a:moveTo>
                <a:lnTo>
                  <a:pt y="1776" x="0"/>
                </a:lnTo>
                <a:lnTo>
                  <a:pt y="0" x="2"/>
                </a:lnTo>
                <a:lnTo>
                  <a:pt y="0" x="1437"/>
                </a:lnTo>
                <a:lnTo>
                  <a:pt y="1776" x="14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y="2916233" x="2220060"/>
            <a:ext cy="1650599" cx="4710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y="4974907" x="2220060"/>
            <a:ext cy="884999" cx="4710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/>
          <p:nvPr/>
        </p:nvSpPr>
        <p:spPr>
          <a:xfrm>
            <a:off y="1371600" x="152401"/>
            <a:ext cy="3182937" cx="2208212"/>
          </a:xfrm>
          <a:custGeom>
            <a:pathLst>
              <a:path w="2782" extrusionOk="0" h="4010">
                <a:moveTo>
                  <a:pt y="719" x="635"/>
                </a:moveTo>
                <a:lnTo>
                  <a:pt y="719" x="635"/>
                </a:lnTo>
                <a:lnTo>
                  <a:pt y="4010" x="635"/>
                </a:lnTo>
                <a:lnTo>
                  <a:pt y="4010" x="0"/>
                </a:lnTo>
                <a:lnTo>
                  <a:pt y="418" x="0"/>
                </a:lnTo>
                <a:lnTo>
                  <a:pt y="418" x="0"/>
                </a:lnTo>
                <a:lnTo>
                  <a:pt y="397" x="0"/>
                </a:lnTo>
                <a:lnTo>
                  <a:pt y="376" x="2"/>
                </a:lnTo>
                <a:lnTo>
                  <a:pt y="355" x="5"/>
                </a:lnTo>
                <a:lnTo>
                  <a:pt y="333" x="10"/>
                </a:lnTo>
                <a:lnTo>
                  <a:pt y="314" x="15"/>
                </a:lnTo>
                <a:lnTo>
                  <a:pt y="294" x="21"/>
                </a:lnTo>
                <a:lnTo>
                  <a:pt y="275" x="29"/>
                </a:lnTo>
                <a:lnTo>
                  <a:pt y="255" x="39"/>
                </a:lnTo>
                <a:lnTo>
                  <a:pt y="237" x="49"/>
                </a:lnTo>
                <a:lnTo>
                  <a:pt y="219" x="60"/>
                </a:lnTo>
                <a:lnTo>
                  <a:pt y="201" x="72"/>
                </a:lnTo>
                <a:lnTo>
                  <a:pt y="185" x="85"/>
                </a:lnTo>
                <a:lnTo>
                  <a:pt y="169" x="100"/>
                </a:lnTo>
                <a:lnTo>
                  <a:pt y="152" x="114"/>
                </a:lnTo>
                <a:lnTo>
                  <a:pt y="137" x="131"/>
                </a:lnTo>
                <a:lnTo>
                  <a:pt y="123" x="147"/>
                </a:lnTo>
                <a:lnTo>
                  <a:pt y="110" x="165"/>
                </a:lnTo>
                <a:lnTo>
                  <a:pt y="97" x="183"/>
                </a:lnTo>
                <a:lnTo>
                  <a:pt y="84" x="202"/>
                </a:lnTo>
                <a:lnTo>
                  <a:pt y="72" x="222"/>
                </a:lnTo>
                <a:lnTo>
                  <a:pt y="61" x="242"/>
                </a:lnTo>
                <a:lnTo>
                  <a:pt y="51" x="263"/>
                </a:lnTo>
                <a:lnTo>
                  <a:pt y="41" x="286"/>
                </a:lnTo>
                <a:lnTo>
                  <a:pt y="33" x="307"/>
                </a:lnTo>
                <a:lnTo>
                  <a:pt y="26" x="330"/>
                </a:lnTo>
                <a:lnTo>
                  <a:pt y="20" x="354"/>
                </a:lnTo>
                <a:lnTo>
                  <a:pt y="13" x="379"/>
                </a:lnTo>
                <a:lnTo>
                  <a:pt y="9" x="403"/>
                </a:lnTo>
                <a:lnTo>
                  <a:pt y="5" x="428"/>
                </a:lnTo>
                <a:lnTo>
                  <a:pt y="4" x="452"/>
                </a:lnTo>
                <a:lnTo>
                  <a:pt y="2" x="478"/>
                </a:lnTo>
                <a:lnTo>
                  <a:pt y="0" x="504"/>
                </a:lnTo>
                <a:lnTo>
                  <a:pt y="0" x="2782"/>
                </a:lnTo>
                <a:lnTo>
                  <a:pt y="263" x="2782"/>
                </a:lnTo>
                <a:lnTo>
                  <a:pt y="263" x="1092"/>
                </a:lnTo>
                <a:lnTo>
                  <a:pt y="263" x="1092"/>
                </a:lnTo>
                <a:lnTo>
                  <a:pt y="263" x="1069"/>
                </a:lnTo>
                <a:lnTo>
                  <a:pt y="265" x="1045"/>
                </a:lnTo>
                <a:lnTo>
                  <a:pt y="268" x="1022"/>
                </a:lnTo>
                <a:lnTo>
                  <a:pt y="271" x="1001"/>
                </a:lnTo>
                <a:lnTo>
                  <a:pt y="276" x="978"/>
                </a:lnTo>
                <a:lnTo>
                  <a:pt y="283" x="957"/>
                </a:lnTo>
                <a:lnTo>
                  <a:pt y="291" x="935"/>
                </a:lnTo>
                <a:lnTo>
                  <a:pt y="299" x="914"/>
                </a:lnTo>
                <a:lnTo>
                  <a:pt y="307" x="895"/>
                </a:lnTo>
                <a:lnTo>
                  <a:pt y="317" x="875"/>
                </a:lnTo>
                <a:lnTo>
                  <a:pt y="329" x="855"/>
                </a:lnTo>
                <a:lnTo>
                  <a:pt y="340" x="838"/>
                </a:lnTo>
                <a:lnTo>
                  <a:pt y="353" x="820"/>
                </a:lnTo>
                <a:lnTo>
                  <a:pt y="368" x="802"/>
                </a:lnTo>
                <a:lnTo>
                  <a:pt y="381" x="785"/>
                </a:lnTo>
                <a:lnTo>
                  <a:pt y="397" x="769"/>
                </a:lnTo>
                <a:lnTo>
                  <a:pt y="412" x="754"/>
                </a:lnTo>
                <a:lnTo>
                  <a:pt y="428" x="740"/>
                </a:lnTo>
                <a:lnTo>
                  <a:pt y="446" x="727"/>
                </a:lnTo>
                <a:lnTo>
                  <a:pt y="464" x="713"/>
                </a:lnTo>
                <a:lnTo>
                  <a:pt y="482" x="702"/>
                </a:lnTo>
                <a:lnTo>
                  <a:pt y="502" x="691"/>
                </a:lnTo>
                <a:lnTo>
                  <a:pt y="521" x="681"/>
                </a:lnTo>
                <a:lnTo>
                  <a:pt y="542" x="671"/>
                </a:lnTo>
                <a:lnTo>
                  <a:pt y="562" x="663"/>
                </a:lnTo>
                <a:lnTo>
                  <a:pt y="583" x="656"/>
                </a:lnTo>
                <a:lnTo>
                  <a:pt y="606" x="650"/>
                </a:lnTo>
                <a:lnTo>
                  <a:pt y="627" x="645"/>
                </a:lnTo>
                <a:lnTo>
                  <a:pt y="650" x="640"/>
                </a:lnTo>
                <a:lnTo>
                  <a:pt y="673" x="638"/>
                </a:lnTo>
                <a:lnTo>
                  <a:pt y="696" x="637"/>
                </a:lnTo>
                <a:lnTo>
                  <a:pt y="719" x="635"/>
                </a:lnTo>
                <a:lnTo>
                  <a:pt y="719" x="6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8" name="Shape 18"/>
          <p:cNvSpPr/>
          <p:nvPr/>
        </p:nvSpPr>
        <p:spPr>
          <a:xfrm>
            <a:off y="4641850" x="152401"/>
            <a:ext cy="2216099" cx="4985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19" name="Shape 19"/>
          <p:cNvSpPr/>
          <p:nvPr/>
        </p:nvSpPr>
        <p:spPr>
          <a:xfrm>
            <a:off y="137160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0" name="Shape 20"/>
          <p:cNvSpPr/>
          <p:nvPr/>
        </p:nvSpPr>
        <p:spPr>
          <a:xfrm>
            <a:off y="137160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>
            <a:off y="137160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457200" marL="457200">
              <a:defRPr>
                <a:solidFill>
                  <a:schemeClr val="lt2"/>
                </a:solidFill>
              </a:defRPr>
            </a:lvl1pPr>
            <a:lvl2pPr rtl="0" indent="-342900" marL="800100">
              <a:defRPr>
                <a:solidFill>
                  <a:schemeClr val="lt2"/>
                </a:solidFill>
              </a:defRPr>
            </a:lvl2pPr>
            <a:lvl3pPr rtl="0" indent="-342900" marL="1257300">
              <a:defRPr>
                <a:solidFill>
                  <a:schemeClr val="lt2"/>
                </a:solidFill>
              </a:defRPr>
            </a:lvl3pPr>
            <a:lvl4pPr rtl="0" indent="-285750" marL="1657350">
              <a:defRPr>
                <a:solidFill>
                  <a:schemeClr val="lt2"/>
                </a:solidFill>
              </a:defRPr>
            </a:lvl4pPr>
            <a:lvl5pPr rtl="0" indent="-285750" marL="2114550">
              <a:defRPr sz="1800">
                <a:solidFill>
                  <a:schemeClr val="lt2"/>
                </a:solidFill>
              </a:defRPr>
            </a:lvl5pPr>
            <a:lvl6pPr rtl="0" indent="-285750" marL="2571750">
              <a:defRPr sz="1800">
                <a:solidFill>
                  <a:schemeClr val="lt2"/>
                </a:solidFill>
              </a:defRPr>
            </a:lvl6pPr>
            <a:lvl7pPr rtl="0" indent="-285750" marL="3028950">
              <a:defRPr sz="1800">
                <a:solidFill>
                  <a:schemeClr val="lt2"/>
                </a:solidFill>
              </a:defRPr>
            </a:lvl7pPr>
            <a:lvl8pPr rtl="0" indent="-285750" marL="3486150">
              <a:defRPr sz="1800">
                <a:solidFill>
                  <a:schemeClr val="lt2"/>
                </a:solidFill>
              </a:defRPr>
            </a:lvl8pPr>
            <a:lvl9pPr rtl="0" indent="-285750" marL="3943350"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/>
          <p:nvPr/>
        </p:nvSpPr>
        <p:spPr>
          <a:xfrm>
            <a:off y="1371600" x="152401"/>
            <a:ext cy="3182937" cx="2208212"/>
          </a:xfrm>
          <a:custGeom>
            <a:pathLst>
              <a:path w="2782" extrusionOk="0" h="4010">
                <a:moveTo>
                  <a:pt y="719" x="635"/>
                </a:moveTo>
                <a:lnTo>
                  <a:pt y="719" x="635"/>
                </a:lnTo>
                <a:lnTo>
                  <a:pt y="4010" x="635"/>
                </a:lnTo>
                <a:lnTo>
                  <a:pt y="4010" x="0"/>
                </a:lnTo>
                <a:lnTo>
                  <a:pt y="418" x="0"/>
                </a:lnTo>
                <a:lnTo>
                  <a:pt y="418" x="0"/>
                </a:lnTo>
                <a:lnTo>
                  <a:pt y="397" x="0"/>
                </a:lnTo>
                <a:lnTo>
                  <a:pt y="376" x="2"/>
                </a:lnTo>
                <a:lnTo>
                  <a:pt y="355" x="5"/>
                </a:lnTo>
                <a:lnTo>
                  <a:pt y="333" x="10"/>
                </a:lnTo>
                <a:lnTo>
                  <a:pt y="314" x="15"/>
                </a:lnTo>
                <a:lnTo>
                  <a:pt y="294" x="21"/>
                </a:lnTo>
                <a:lnTo>
                  <a:pt y="275" x="29"/>
                </a:lnTo>
                <a:lnTo>
                  <a:pt y="255" x="39"/>
                </a:lnTo>
                <a:lnTo>
                  <a:pt y="237" x="49"/>
                </a:lnTo>
                <a:lnTo>
                  <a:pt y="219" x="60"/>
                </a:lnTo>
                <a:lnTo>
                  <a:pt y="201" x="72"/>
                </a:lnTo>
                <a:lnTo>
                  <a:pt y="185" x="85"/>
                </a:lnTo>
                <a:lnTo>
                  <a:pt y="169" x="100"/>
                </a:lnTo>
                <a:lnTo>
                  <a:pt y="152" x="114"/>
                </a:lnTo>
                <a:lnTo>
                  <a:pt y="137" x="131"/>
                </a:lnTo>
                <a:lnTo>
                  <a:pt y="123" x="147"/>
                </a:lnTo>
                <a:lnTo>
                  <a:pt y="110" x="165"/>
                </a:lnTo>
                <a:lnTo>
                  <a:pt y="97" x="183"/>
                </a:lnTo>
                <a:lnTo>
                  <a:pt y="84" x="202"/>
                </a:lnTo>
                <a:lnTo>
                  <a:pt y="72" x="222"/>
                </a:lnTo>
                <a:lnTo>
                  <a:pt y="61" x="242"/>
                </a:lnTo>
                <a:lnTo>
                  <a:pt y="51" x="263"/>
                </a:lnTo>
                <a:lnTo>
                  <a:pt y="41" x="286"/>
                </a:lnTo>
                <a:lnTo>
                  <a:pt y="33" x="307"/>
                </a:lnTo>
                <a:lnTo>
                  <a:pt y="26" x="330"/>
                </a:lnTo>
                <a:lnTo>
                  <a:pt y="20" x="354"/>
                </a:lnTo>
                <a:lnTo>
                  <a:pt y="13" x="379"/>
                </a:lnTo>
                <a:lnTo>
                  <a:pt y="9" x="403"/>
                </a:lnTo>
                <a:lnTo>
                  <a:pt y="5" x="428"/>
                </a:lnTo>
                <a:lnTo>
                  <a:pt y="4" x="452"/>
                </a:lnTo>
                <a:lnTo>
                  <a:pt y="2" x="478"/>
                </a:lnTo>
                <a:lnTo>
                  <a:pt y="0" x="504"/>
                </a:lnTo>
                <a:lnTo>
                  <a:pt y="0" x="2782"/>
                </a:lnTo>
                <a:lnTo>
                  <a:pt y="263" x="2782"/>
                </a:lnTo>
                <a:lnTo>
                  <a:pt y="263" x="1092"/>
                </a:lnTo>
                <a:lnTo>
                  <a:pt y="263" x="1092"/>
                </a:lnTo>
                <a:lnTo>
                  <a:pt y="263" x="1069"/>
                </a:lnTo>
                <a:lnTo>
                  <a:pt y="265" x="1045"/>
                </a:lnTo>
                <a:lnTo>
                  <a:pt y="268" x="1022"/>
                </a:lnTo>
                <a:lnTo>
                  <a:pt y="271" x="1001"/>
                </a:lnTo>
                <a:lnTo>
                  <a:pt y="276" x="978"/>
                </a:lnTo>
                <a:lnTo>
                  <a:pt y="283" x="957"/>
                </a:lnTo>
                <a:lnTo>
                  <a:pt y="291" x="935"/>
                </a:lnTo>
                <a:lnTo>
                  <a:pt y="299" x="914"/>
                </a:lnTo>
                <a:lnTo>
                  <a:pt y="307" x="895"/>
                </a:lnTo>
                <a:lnTo>
                  <a:pt y="317" x="875"/>
                </a:lnTo>
                <a:lnTo>
                  <a:pt y="329" x="855"/>
                </a:lnTo>
                <a:lnTo>
                  <a:pt y="340" x="838"/>
                </a:lnTo>
                <a:lnTo>
                  <a:pt y="353" x="820"/>
                </a:lnTo>
                <a:lnTo>
                  <a:pt y="368" x="802"/>
                </a:lnTo>
                <a:lnTo>
                  <a:pt y="381" x="785"/>
                </a:lnTo>
                <a:lnTo>
                  <a:pt y="397" x="769"/>
                </a:lnTo>
                <a:lnTo>
                  <a:pt y="412" x="754"/>
                </a:lnTo>
                <a:lnTo>
                  <a:pt y="428" x="740"/>
                </a:lnTo>
                <a:lnTo>
                  <a:pt y="446" x="727"/>
                </a:lnTo>
                <a:lnTo>
                  <a:pt y="464" x="713"/>
                </a:lnTo>
                <a:lnTo>
                  <a:pt y="482" x="702"/>
                </a:lnTo>
                <a:lnTo>
                  <a:pt y="502" x="691"/>
                </a:lnTo>
                <a:lnTo>
                  <a:pt y="521" x="681"/>
                </a:lnTo>
                <a:lnTo>
                  <a:pt y="542" x="671"/>
                </a:lnTo>
                <a:lnTo>
                  <a:pt y="562" x="663"/>
                </a:lnTo>
                <a:lnTo>
                  <a:pt y="583" x="656"/>
                </a:lnTo>
                <a:lnTo>
                  <a:pt y="606" x="650"/>
                </a:lnTo>
                <a:lnTo>
                  <a:pt y="627" x="645"/>
                </a:lnTo>
                <a:lnTo>
                  <a:pt y="650" x="640"/>
                </a:lnTo>
                <a:lnTo>
                  <a:pt y="673" x="638"/>
                </a:lnTo>
                <a:lnTo>
                  <a:pt y="696" x="637"/>
                </a:lnTo>
                <a:lnTo>
                  <a:pt y="719" x="635"/>
                </a:lnTo>
                <a:lnTo>
                  <a:pt y="719" x="6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6" name="Shape 26"/>
          <p:cNvSpPr/>
          <p:nvPr/>
        </p:nvSpPr>
        <p:spPr>
          <a:xfrm>
            <a:off y="4641850" x="152401"/>
            <a:ext cy="2216099" cx="4985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7" name="Shape 27"/>
          <p:cNvSpPr/>
          <p:nvPr/>
        </p:nvSpPr>
        <p:spPr>
          <a:xfrm>
            <a:off y="137160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>
            <a:off y="137160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29" name="Shape 29"/>
          <p:cNvSpPr/>
          <p:nvPr/>
        </p:nvSpPr>
        <p:spPr>
          <a:xfrm>
            <a:off y="137160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579562" x="854948"/>
            <a:ext cy="4988100" cx="3859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457200" marL="45720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y="1579562" x="4827083"/>
            <a:ext cy="4988100" cx="3859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457200" marL="45720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/>
        </p:nvSpPr>
        <p:spPr>
          <a:xfrm>
            <a:off y="1371600" x="152401"/>
            <a:ext cy="3182937" cx="2208212"/>
          </a:xfrm>
          <a:custGeom>
            <a:pathLst>
              <a:path w="2782" extrusionOk="0" h="4010">
                <a:moveTo>
                  <a:pt y="719" x="635"/>
                </a:moveTo>
                <a:lnTo>
                  <a:pt y="719" x="635"/>
                </a:lnTo>
                <a:lnTo>
                  <a:pt y="4010" x="635"/>
                </a:lnTo>
                <a:lnTo>
                  <a:pt y="4010" x="0"/>
                </a:lnTo>
                <a:lnTo>
                  <a:pt y="418" x="0"/>
                </a:lnTo>
                <a:lnTo>
                  <a:pt y="418" x="0"/>
                </a:lnTo>
                <a:lnTo>
                  <a:pt y="397" x="0"/>
                </a:lnTo>
                <a:lnTo>
                  <a:pt y="376" x="2"/>
                </a:lnTo>
                <a:lnTo>
                  <a:pt y="355" x="5"/>
                </a:lnTo>
                <a:lnTo>
                  <a:pt y="333" x="10"/>
                </a:lnTo>
                <a:lnTo>
                  <a:pt y="314" x="15"/>
                </a:lnTo>
                <a:lnTo>
                  <a:pt y="294" x="21"/>
                </a:lnTo>
                <a:lnTo>
                  <a:pt y="275" x="29"/>
                </a:lnTo>
                <a:lnTo>
                  <a:pt y="255" x="39"/>
                </a:lnTo>
                <a:lnTo>
                  <a:pt y="237" x="49"/>
                </a:lnTo>
                <a:lnTo>
                  <a:pt y="219" x="60"/>
                </a:lnTo>
                <a:lnTo>
                  <a:pt y="201" x="72"/>
                </a:lnTo>
                <a:lnTo>
                  <a:pt y="185" x="85"/>
                </a:lnTo>
                <a:lnTo>
                  <a:pt y="169" x="100"/>
                </a:lnTo>
                <a:lnTo>
                  <a:pt y="152" x="114"/>
                </a:lnTo>
                <a:lnTo>
                  <a:pt y="137" x="131"/>
                </a:lnTo>
                <a:lnTo>
                  <a:pt y="123" x="147"/>
                </a:lnTo>
                <a:lnTo>
                  <a:pt y="110" x="165"/>
                </a:lnTo>
                <a:lnTo>
                  <a:pt y="97" x="183"/>
                </a:lnTo>
                <a:lnTo>
                  <a:pt y="84" x="202"/>
                </a:lnTo>
                <a:lnTo>
                  <a:pt y="72" x="222"/>
                </a:lnTo>
                <a:lnTo>
                  <a:pt y="61" x="242"/>
                </a:lnTo>
                <a:lnTo>
                  <a:pt y="51" x="263"/>
                </a:lnTo>
                <a:lnTo>
                  <a:pt y="41" x="286"/>
                </a:lnTo>
                <a:lnTo>
                  <a:pt y="33" x="307"/>
                </a:lnTo>
                <a:lnTo>
                  <a:pt y="26" x="330"/>
                </a:lnTo>
                <a:lnTo>
                  <a:pt y="20" x="354"/>
                </a:lnTo>
                <a:lnTo>
                  <a:pt y="13" x="379"/>
                </a:lnTo>
                <a:lnTo>
                  <a:pt y="9" x="403"/>
                </a:lnTo>
                <a:lnTo>
                  <a:pt y="5" x="428"/>
                </a:lnTo>
                <a:lnTo>
                  <a:pt y="4" x="452"/>
                </a:lnTo>
                <a:lnTo>
                  <a:pt y="2" x="478"/>
                </a:lnTo>
                <a:lnTo>
                  <a:pt y="0" x="504"/>
                </a:lnTo>
                <a:lnTo>
                  <a:pt y="0" x="2782"/>
                </a:lnTo>
                <a:lnTo>
                  <a:pt y="263" x="2782"/>
                </a:lnTo>
                <a:lnTo>
                  <a:pt y="263" x="1092"/>
                </a:lnTo>
                <a:lnTo>
                  <a:pt y="263" x="1092"/>
                </a:lnTo>
                <a:lnTo>
                  <a:pt y="263" x="1069"/>
                </a:lnTo>
                <a:lnTo>
                  <a:pt y="265" x="1045"/>
                </a:lnTo>
                <a:lnTo>
                  <a:pt y="268" x="1022"/>
                </a:lnTo>
                <a:lnTo>
                  <a:pt y="271" x="1001"/>
                </a:lnTo>
                <a:lnTo>
                  <a:pt y="276" x="978"/>
                </a:lnTo>
                <a:lnTo>
                  <a:pt y="283" x="957"/>
                </a:lnTo>
                <a:lnTo>
                  <a:pt y="291" x="935"/>
                </a:lnTo>
                <a:lnTo>
                  <a:pt y="299" x="914"/>
                </a:lnTo>
                <a:lnTo>
                  <a:pt y="307" x="895"/>
                </a:lnTo>
                <a:lnTo>
                  <a:pt y="317" x="875"/>
                </a:lnTo>
                <a:lnTo>
                  <a:pt y="329" x="855"/>
                </a:lnTo>
                <a:lnTo>
                  <a:pt y="340" x="838"/>
                </a:lnTo>
                <a:lnTo>
                  <a:pt y="353" x="820"/>
                </a:lnTo>
                <a:lnTo>
                  <a:pt y="368" x="802"/>
                </a:lnTo>
                <a:lnTo>
                  <a:pt y="381" x="785"/>
                </a:lnTo>
                <a:lnTo>
                  <a:pt y="397" x="769"/>
                </a:lnTo>
                <a:lnTo>
                  <a:pt y="412" x="754"/>
                </a:lnTo>
                <a:lnTo>
                  <a:pt y="428" x="740"/>
                </a:lnTo>
                <a:lnTo>
                  <a:pt y="446" x="727"/>
                </a:lnTo>
                <a:lnTo>
                  <a:pt y="464" x="713"/>
                </a:lnTo>
                <a:lnTo>
                  <a:pt y="482" x="702"/>
                </a:lnTo>
                <a:lnTo>
                  <a:pt y="502" x="691"/>
                </a:lnTo>
                <a:lnTo>
                  <a:pt y="521" x="681"/>
                </a:lnTo>
                <a:lnTo>
                  <a:pt y="542" x="671"/>
                </a:lnTo>
                <a:lnTo>
                  <a:pt y="562" x="663"/>
                </a:lnTo>
                <a:lnTo>
                  <a:pt y="583" x="656"/>
                </a:lnTo>
                <a:lnTo>
                  <a:pt y="606" x="650"/>
                </a:lnTo>
                <a:lnTo>
                  <a:pt y="627" x="645"/>
                </a:lnTo>
                <a:lnTo>
                  <a:pt y="650" x="640"/>
                </a:lnTo>
                <a:lnTo>
                  <a:pt y="673" x="638"/>
                </a:lnTo>
                <a:lnTo>
                  <a:pt y="696" x="637"/>
                </a:lnTo>
                <a:lnTo>
                  <a:pt y="719" x="635"/>
                </a:lnTo>
                <a:lnTo>
                  <a:pt y="719" x="6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35" name="Shape 35"/>
          <p:cNvSpPr/>
          <p:nvPr/>
        </p:nvSpPr>
        <p:spPr>
          <a:xfrm>
            <a:off y="4641850" x="152401"/>
            <a:ext cy="2216099" cx="4985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36" name="Shape 36"/>
          <p:cNvSpPr/>
          <p:nvPr/>
        </p:nvSpPr>
        <p:spPr>
          <a:xfrm>
            <a:off y="137160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37" name="Shape 37"/>
          <p:cNvSpPr/>
          <p:nvPr/>
        </p:nvSpPr>
        <p:spPr>
          <a:xfrm>
            <a:off y="137160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38" name="Shape 38"/>
          <p:cNvSpPr/>
          <p:nvPr/>
        </p:nvSpPr>
        <p:spPr>
          <a:xfrm>
            <a:off y="137160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/>
        </p:nvSpPr>
        <p:spPr>
          <a:xfrm rot="10800000" flipH="1">
            <a:off y="5333978" x="228600"/>
            <a:ext cy="1527698" cx="2208225"/>
          </a:xfrm>
          <a:custGeom>
            <a:pathLst>
              <a:path w="10000" extrusionOk="0" h="18832">
                <a:moveTo>
                  <a:pt y="11895" x="2283"/>
                </a:moveTo>
                <a:lnTo>
                  <a:pt y="11895" x="2283"/>
                </a:lnTo>
                <a:cubicBezTo>
                  <a:pt y="7997" x="2258"/>
                  <a:pt y="3898" x="2271"/>
                  <a:pt y="0" x="2246"/>
                </a:cubicBezTo>
                <a:lnTo>
                  <a:pt y="98" x="37"/>
                </a:lnTo>
                <a:cubicBezTo>
                  <a:pt y="4986" x="25"/>
                  <a:pt y="9874" x="12"/>
                  <a:pt y="14762" x="0"/>
                </a:cubicBezTo>
                <a:lnTo>
                  <a:pt y="14762" x="0"/>
                </a:lnTo>
                <a:lnTo>
                  <a:pt y="14967" x="0"/>
                </a:lnTo>
                <a:cubicBezTo>
                  <a:pt y="15036" x="2"/>
                  <a:pt y="15104" x="5"/>
                  <a:pt y="15173" x="7"/>
                </a:cubicBezTo>
                <a:cubicBezTo>
                  <a:pt y="15241" x="11"/>
                  <a:pt y="15310" x="14"/>
                  <a:pt y="15378" x="18"/>
                </a:cubicBezTo>
                <a:cubicBezTo>
                  <a:pt y="15443" x="24"/>
                  <a:pt y="15509" x="30"/>
                  <a:pt y="15574" x="36"/>
                </a:cubicBezTo>
                <a:cubicBezTo>
                  <a:pt y="15642" x="42"/>
                  <a:pt y="15711" x="48"/>
                  <a:pt y="15779" x="54"/>
                </a:cubicBezTo>
                <a:cubicBezTo>
                  <a:pt y="15844" x="61"/>
                  <a:pt y="15910" x="68"/>
                  <a:pt y="15975" x="75"/>
                </a:cubicBezTo>
                <a:cubicBezTo>
                  <a:pt y="16037" x="85"/>
                  <a:pt y="16099" x="94"/>
                  <a:pt y="16161" x="104"/>
                </a:cubicBezTo>
                <a:cubicBezTo>
                  <a:pt y="16220" x="116"/>
                  <a:pt y="16278" x="128"/>
                  <a:pt y="16337" x="140"/>
                </a:cubicBezTo>
                <a:cubicBezTo>
                  <a:pt y="16402" x="152"/>
                  <a:pt y="16468" x="164"/>
                  <a:pt y="16533" x="176"/>
                </a:cubicBezTo>
                <a:cubicBezTo>
                  <a:pt y="16592" x="189"/>
                  <a:pt y="16650" x="203"/>
                  <a:pt y="16709" x="216"/>
                </a:cubicBezTo>
                <a:cubicBezTo>
                  <a:pt y="16761" x="230"/>
                  <a:pt y="16813" x="245"/>
                  <a:pt y="16865" x="259"/>
                </a:cubicBezTo>
                <a:cubicBezTo>
                  <a:pt y="16924" x="275"/>
                  <a:pt y="16982" x="290"/>
                  <a:pt y="17041" x="306"/>
                </a:cubicBezTo>
                <a:cubicBezTo>
                  <a:pt y="17097" x="324"/>
                  <a:pt y="17152" x="341"/>
                  <a:pt y="17208" x="359"/>
                </a:cubicBezTo>
                <a:cubicBezTo>
                  <a:pt y="17254" x="376"/>
                  <a:pt y="17299" x="393"/>
                  <a:pt y="17345" x="410"/>
                </a:cubicBezTo>
                <a:cubicBezTo>
                  <a:pt y="17400" x="430"/>
                  <a:pt y="17456" x="451"/>
                  <a:pt y="17511" x="471"/>
                </a:cubicBezTo>
                <a:cubicBezTo>
                  <a:pt y="17557" x="490"/>
                  <a:pt y="17602" x="509"/>
                  <a:pt y="17648" x="528"/>
                </a:cubicBezTo>
                <a:cubicBezTo>
                  <a:pt y="17690" x="550"/>
                  <a:pt y="17733" x="571"/>
                  <a:pt y="17775" x="593"/>
                </a:cubicBezTo>
                <a:cubicBezTo>
                  <a:pt y="17817" x="615"/>
                  <a:pt y="17860" x="636"/>
                  <a:pt y="17902" x="658"/>
                </a:cubicBezTo>
                <a:cubicBezTo>
                  <a:pt y="17945" x="681"/>
                  <a:pt y="17987" x="703"/>
                  <a:pt y="18030" x="726"/>
                </a:cubicBezTo>
                <a:lnTo>
                  <a:pt y="18147" x="798"/>
                </a:lnTo>
                <a:cubicBezTo>
                  <a:pt y="18180" x="822"/>
                  <a:pt y="18212" x="846"/>
                  <a:pt y="18245" x="870"/>
                </a:cubicBezTo>
                <a:lnTo>
                  <a:pt y="18353" x="945"/>
                </a:lnTo>
                <a:cubicBezTo>
                  <a:pt y="18379" x="973"/>
                  <a:pt y="18405" x="1000"/>
                  <a:pt y="18431" x="1028"/>
                </a:cubicBezTo>
                <a:cubicBezTo>
                  <a:pt y="18457" x="1053"/>
                  <a:pt y="18483" x="1079"/>
                  <a:pt y="18509" x="1104"/>
                </a:cubicBezTo>
                <a:lnTo>
                  <a:pt y="18597" x="1186"/>
                </a:lnTo>
                <a:lnTo>
                  <a:pt y="18656" x="1272"/>
                </a:lnTo>
                <a:cubicBezTo>
                  <a:pt y="18672" x="1302"/>
                  <a:pt y="18689" x="1332"/>
                  <a:pt y="18705" x="1362"/>
                </a:cubicBezTo>
                <a:cubicBezTo>
                  <a:pt y="18721" x="1391"/>
                  <a:pt y="18738" x="1420"/>
                  <a:pt y="18754" x="1449"/>
                </a:cubicBezTo>
                <a:cubicBezTo>
                  <a:pt y="18770" x="1479"/>
                  <a:pt y="18787" x="1508"/>
                  <a:pt y="18803" x="1538"/>
                </a:cubicBezTo>
                <a:lnTo>
                  <a:pt y="18812" x="1625"/>
                </a:lnTo>
                <a:cubicBezTo>
                  <a:pt y="18819" x="1656"/>
                  <a:pt y="18825" x="1687"/>
                  <a:pt y="18832" x="1718"/>
                </a:cubicBezTo>
                <a:lnTo>
                  <a:pt y="18832" x="1812"/>
                </a:lnTo>
                <a:lnTo>
                  <a:pt y="18832" x="10000"/>
                </a:lnTo>
                <a:lnTo>
                  <a:pt y="16278" x="10000"/>
                </a:lnTo>
                <a:lnTo>
                  <a:pt y="16278" x="3925"/>
                </a:lnTo>
                <a:lnTo>
                  <a:pt y="16278" x="3925"/>
                </a:lnTo>
                <a:lnTo>
                  <a:pt y="16278" x="3843"/>
                </a:lnTo>
                <a:cubicBezTo>
                  <a:pt y="16272" x="3814"/>
                  <a:pt y="16265" x="3785"/>
                  <a:pt y="16259" x="3756"/>
                </a:cubicBezTo>
                <a:lnTo>
                  <a:pt y="16229" x="3674"/>
                </a:lnTo>
                <a:cubicBezTo>
                  <a:pt y="16219" x="3649"/>
                  <a:pt y="16210" x="3623"/>
                  <a:pt y="16200" x="3598"/>
                </a:cubicBezTo>
                <a:cubicBezTo>
                  <a:pt y="16184" x="3570"/>
                  <a:pt y="16167" x="3543"/>
                  <a:pt y="16151" x="3515"/>
                </a:cubicBezTo>
                <a:lnTo>
                  <a:pt y="16082" x="3440"/>
                </a:lnTo>
                <a:lnTo>
                  <a:pt y="16024" x="3361"/>
                </a:lnTo>
                <a:cubicBezTo>
                  <a:pt y="15998" x="3336"/>
                  <a:pt y="15972" x="3310"/>
                  <a:pt y="15946" x="3285"/>
                </a:cubicBezTo>
                <a:lnTo>
                  <a:pt y="15857" x="3217"/>
                </a:lnTo>
                <a:cubicBezTo>
                  <a:pt y="15828" x="3193"/>
                  <a:pt y="15798" x="3169"/>
                  <a:pt y="15769" x="3145"/>
                </a:cubicBezTo>
                <a:lnTo>
                  <a:pt y="15652" x="3073"/>
                </a:lnTo>
                <a:cubicBezTo>
                  <a:pt y="15616" x="3053"/>
                  <a:pt y="15580" x="3032"/>
                  <a:pt y="15544" x="3012"/>
                </a:cubicBezTo>
                <a:cubicBezTo>
                  <a:pt y="15505" x="2991"/>
                  <a:pt y="15466" x="2969"/>
                  <a:pt y="15427" x="2948"/>
                </a:cubicBezTo>
                <a:cubicBezTo>
                  <a:pt y="15385" x="2926"/>
                  <a:pt y="15342" x="2905"/>
                  <a:pt y="15300" x="2883"/>
                </a:cubicBezTo>
                <a:cubicBezTo>
                  <a:pt y="15254" x="2863"/>
                  <a:pt y="15209" x="2842"/>
                  <a:pt y="15163" x="2822"/>
                </a:cubicBezTo>
                <a:cubicBezTo>
                  <a:pt y="15114" x="2803"/>
                  <a:pt y="15065" x="2783"/>
                  <a:pt y="15016" x="2764"/>
                </a:cubicBezTo>
                <a:lnTo>
                  <a:pt y="14869" x="2710"/>
                </a:lnTo>
                <a:cubicBezTo>
                  <a:pt y="14817" x="2693"/>
                  <a:pt y="14765" x="2677"/>
                  <a:pt y="14713" x="2660"/>
                </a:cubicBezTo>
                <a:cubicBezTo>
                  <a:pt y="14657" x="2644"/>
                  <a:pt y="14602" x="2629"/>
                  <a:pt y="14546" x="2613"/>
                </a:cubicBezTo>
                <a:cubicBezTo>
                  <a:pt y="14491" x="2596"/>
                  <a:pt y="14435" x="2580"/>
                  <a:pt y="14380" x="2563"/>
                </a:cubicBezTo>
                <a:cubicBezTo>
                  <a:pt y="14321" x="2550"/>
                  <a:pt y="14263" x="2536"/>
                  <a:pt y="14204" x="2523"/>
                </a:cubicBezTo>
                <a:cubicBezTo>
                  <a:pt y="14139" x="2510"/>
                  <a:pt y="14073" x="2497"/>
                  <a:pt y="14008" x="2484"/>
                </a:cubicBezTo>
                <a:cubicBezTo>
                  <a:pt y="13943" x="2472"/>
                  <a:pt y="13877" x="2460"/>
                  <a:pt y="13812" x="2448"/>
                </a:cubicBezTo>
                <a:cubicBezTo>
                  <a:pt y="13750" x="2436"/>
                  <a:pt y="13689" x="2424"/>
                  <a:pt y="13627" x="2412"/>
                </a:cubicBezTo>
                <a:cubicBezTo>
                  <a:pt y="13562" x="2402"/>
                  <a:pt y="13496" x="2393"/>
                  <a:pt y="13431" x="2383"/>
                </a:cubicBezTo>
                <a:cubicBezTo>
                  <a:pt y="13362" x="2375"/>
                  <a:pt y="13294" x="2366"/>
                  <a:pt y="13225" x="2358"/>
                </a:cubicBezTo>
                <a:cubicBezTo>
                  <a:pt y="13157" x="2351"/>
                  <a:pt y="13088" x="2343"/>
                  <a:pt y="13020" x="2336"/>
                </a:cubicBezTo>
                <a:lnTo>
                  <a:pt y="12795" x="2318"/>
                </a:lnTo>
                <a:cubicBezTo>
                  <a:pt y="12726" x="2312"/>
                  <a:pt y="12658" x="2307"/>
                  <a:pt y="12589" x="2301"/>
                </a:cubicBezTo>
                <a:cubicBezTo>
                  <a:pt y="12514" x="2298"/>
                  <a:pt y="12439" x="2296"/>
                  <a:pt y="12364" x="2293"/>
                </a:cubicBezTo>
                <a:lnTo>
                  <a:pt y="12139" x="2290"/>
                </a:lnTo>
                <a:cubicBezTo>
                  <a:pt y="12058" x="2288"/>
                  <a:pt y="11976" x="2285"/>
                  <a:pt y="11895" x="2283"/>
                </a:cubicBezTo>
                <a:lnTo>
                  <a:pt y="11895" x="22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42" name="Shape 42"/>
          <p:cNvSpPr/>
          <p:nvPr/>
        </p:nvSpPr>
        <p:spPr>
          <a:xfrm>
            <a:off y="5334000" x="2497136"/>
            <a:ext cy="207900" cx="2432099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43" name="Shape 43"/>
          <p:cNvSpPr/>
          <p:nvPr/>
        </p:nvSpPr>
        <p:spPr>
          <a:xfrm>
            <a:off y="5334000" x="4995862"/>
            <a:ext cy="207900" cx="19652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44" name="Shape 44"/>
          <p:cNvSpPr/>
          <p:nvPr/>
        </p:nvSpPr>
        <p:spPr>
          <a:xfrm>
            <a:off y="5334000" x="7010400"/>
            <a:ext cy="207900" cx="2133599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5875078" x="1020958"/>
            <a:ext cy="692700" cx="7813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b="1" sz="1800">
                <a:solidFill>
                  <a:schemeClr val="lt2"/>
                </a:solidFill>
              </a:defRPr>
            </a:lvl1pPr>
            <a:lvl2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b="1" sz="1800">
                <a:solidFill>
                  <a:schemeClr val="lt2"/>
                </a:solidFill>
              </a:defRPr>
            </a:lvl2pPr>
            <a:lvl3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b="1" sz="1800">
                <a:solidFill>
                  <a:schemeClr val="lt2"/>
                </a:solidFill>
              </a:defRPr>
            </a:lvl3pPr>
            <a:lvl4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b="1" sz="1800">
                <a:solidFill>
                  <a:schemeClr val="lt2"/>
                </a:solidFill>
              </a:defRPr>
            </a:lvl4pPr>
            <a:lvl5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b="1" sz="1800">
                <a:solidFill>
                  <a:schemeClr val="lt2"/>
                </a:solidFill>
              </a:defRPr>
            </a:lvl5pPr>
            <a:lvl6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b="1" sz="1800">
                <a:solidFill>
                  <a:schemeClr val="lt2"/>
                </a:solidFill>
              </a:defRPr>
            </a:lvl6pPr>
            <a:lvl7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b="1" sz="1800">
                <a:solidFill>
                  <a:schemeClr val="lt2"/>
                </a:solidFill>
              </a:defRPr>
            </a:lvl7pPr>
            <a:lvl8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b="1" sz="1800">
                <a:solidFill>
                  <a:schemeClr val="lt2"/>
                </a:solidFill>
              </a:defRPr>
            </a:lvl8pPr>
            <a:lvl9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b="1" sz="18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/>
        </p:nvSpPr>
        <p:spPr>
          <a:xfrm>
            <a:off y="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48" name="Shape 48"/>
          <p:cNvSpPr/>
          <p:nvPr/>
        </p:nvSpPr>
        <p:spPr>
          <a:xfrm>
            <a:off y="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49" name="Shape 49"/>
          <p:cNvSpPr/>
          <p:nvPr/>
        </p:nvSpPr>
        <p:spPr>
          <a:xfrm>
            <a:off y="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50" name="Shape 50"/>
          <p:cNvSpPr/>
          <p:nvPr/>
        </p:nvSpPr>
        <p:spPr>
          <a:xfrm>
            <a:off y="0" x="0"/>
            <a:ext cy="207900" cx="23463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51" name="Shape 51"/>
          <p:cNvSpPr/>
          <p:nvPr/>
        </p:nvSpPr>
        <p:spPr>
          <a:xfrm>
            <a:off y="6650036" x="0"/>
            <a:ext cy="207900" cx="2432099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52" name="Shape 52"/>
          <p:cNvSpPr/>
          <p:nvPr/>
        </p:nvSpPr>
        <p:spPr>
          <a:xfrm>
            <a:off y="6650036" x="2498725"/>
            <a:ext cy="207900" cx="19652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  <p:sp>
        <p:nvSpPr>
          <p:cNvPr id="53" name="Shape 53"/>
          <p:cNvSpPr/>
          <p:nvPr/>
        </p:nvSpPr>
        <p:spPr>
          <a:xfrm>
            <a:off y="6650036" x="4513262"/>
            <a:ext cy="207900" cx="4630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ctrTitle"/>
          </p:nvPr>
        </p:nvSpPr>
        <p:spPr>
          <a:xfrm>
            <a:off y="2916233" x="2220060"/>
            <a:ext cy="1650599" cx="47100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Causes of the French Revolution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y="4974907" x="2220060"/>
            <a:ext cy="884999" cx="47100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Ashley Siavoshi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Turgot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tried economic reforms like restrictions on commerce and cutting expenses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Disliked by the nobles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Louis XIV removed him and hired Necker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Necker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Avoided new taxes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Took out large loans from other countries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Replaced by Calonne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Calonne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Stated that the monarchy was on the verge of bankrupcy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Tried to instigate new taxes</a:t>
            </a:r>
          </a:p>
        </p:txBody>
      </p:sp>
      <p:sp>
        <p:nvSpPr>
          <p:cNvPr id="114" name="Shape 114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Finance Ministry's Attempts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y="1108612" x="854948"/>
            <a:ext cy="5473799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
</a:t>
            </a:r>
            <a:r>
              <a:rPr lang="en"/>
              <a:t>Assembly of Notables did not support him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Replaced by Archbishop Brienne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Archbishop Brienne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Member of the Assembly of Notables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Did not do much, simply restated Calonne's ideas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After the Parlements urged a meeting of the Estates General, Louis XIV </a:t>
            </a:r>
          </a:p>
          <a:p>
            <a:pPr rtl="0" lvl="0">
              <a:buNone/>
            </a:pPr>
            <a:r>
              <a:rPr lang="en"/>
              <a:t>    recalled Necker and agreed to </a:t>
            </a:r>
          </a:p>
          <a:p>
            <a:pPr rtl="0" lvl="0">
              <a:buNone/>
            </a:pPr>
            <a:r>
              <a:rPr lang="en"/>
              <a:t>    hold a meeting of the Estates </a:t>
            </a:r>
          </a:p>
          <a:p>
            <a:pPr rtl="0" lvl="0">
              <a:buNone/>
            </a:pPr>
            <a:r>
              <a:rPr lang="en"/>
              <a:t>    General</a:t>
            </a:r>
          </a:p>
          <a:p>
            <a:pPr rtl="0" lvl="0">
              <a:buNone/>
            </a:pPr>
            <a:r>
              <a:rPr sz="1400" lang="en"/>
              <a:t>									    </a:t>
            </a:r>
          </a:p>
          <a:p>
            <a:pPr lvl="0">
              <a:buNone/>
            </a:pPr>
            <a:r>
              <a:rPr sz="1400" lang="en"/>
              <a:t>                                                                                           Portrait of Necker</a:t>
            </a:r>
          </a:p>
        </p:txBody>
      </p:sp>
      <p:sp>
        <p:nvSpPr>
          <p:cNvPr id="120" name="Shape 120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Finance Ministry's Attempts (continued)</a:t>
            </a:r>
          </a:p>
        </p:txBody>
      </p:sp>
      <p:sp>
        <p:nvSpPr>
          <p:cNvPr id="121" name="Shape 121"/>
          <p:cNvSpPr/>
          <p:nvPr/>
        </p:nvSpPr>
        <p:spPr>
          <a:xfrm>
            <a:off y="3995226" x="6827173"/>
            <a:ext cy="2789197" cx="209605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y="1579562" x="854948"/>
            <a:ext cy="4988100" cx="45204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Louis XIV not intelligent/ skilled enough to effectively rule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Spent extravagantly at Versailles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Waged very expensive wars to ensure he kept his territory</a:t>
            </a:r>
          </a:p>
          <a:p>
            <a:pPr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Ran France into debt</a:t>
            </a: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King</a:t>
            </a:r>
          </a:p>
        </p:txBody>
      </p:sp>
      <p:sp>
        <p:nvSpPr>
          <p:cNvPr id="128" name="Shape 128"/>
          <p:cNvSpPr/>
          <p:nvPr/>
        </p:nvSpPr>
        <p:spPr>
          <a:xfrm>
            <a:off y="1640435" x="5244075"/>
            <a:ext cy="4927227" cx="37070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Eventually called in 1798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The rich resisted attempts at taxation, demanded the Estates General be called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Had not been called in over 150 years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Third Estate not given equal vote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"What is the Third Estate?" by Sieyes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Debates rose over organization and fairness of voting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Parlement of Paris</a:t>
            </a:r>
          </a:p>
          <a:p>
            <a:pPr rtl="0" lvl="0">
              <a:buNone/>
            </a:pPr>
            <a:r>
              <a:rPr lang="en"/>
              <a:t>    ruled that each </a:t>
            </a:r>
            <a:r>
              <a:rPr b="1" lang="en"/>
              <a:t>estate</a:t>
            </a:r>
          </a:p>
          <a:p>
            <a:pPr rtl="0" lvl="0">
              <a:buNone/>
            </a:pPr>
            <a:r>
              <a:rPr lang="en"/>
              <a:t>    gets one vote (1788)</a:t>
            </a:r>
          </a:p>
          <a:p>
            <a:r>
              <a:t/>
            </a: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Calling of the Estates General</a:t>
            </a:r>
          </a:p>
        </p:txBody>
      </p:sp>
      <p:sp>
        <p:nvSpPr>
          <p:cNvPr id="135" name="Shape 135"/>
          <p:cNvSpPr/>
          <p:nvPr/>
        </p:nvSpPr>
        <p:spPr>
          <a:xfrm>
            <a:off y="4503300" x="5268600"/>
            <a:ext cy="2209800" cx="3683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The Third Estate refused to obey the king and accept its single vote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Gathered away from the main meeting room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Declared themselves National Assembly on June 17, 1789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Real representatives of the French people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Supported by lower clergy and nobility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Later renamed itself the National Constituent Assembly</a:t>
            </a:r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National Assembly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June 20, 1789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Third Estate locked out of main meeting hall of Estates General, so they met at a tennis court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Declared not to leave until they had a constitution for France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Many of the clergy and nobility seemed interested in joining the National Assembly</a:t>
            </a:r>
          </a:p>
          <a:p>
            <a:pPr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June 27 -&gt; Louis XIV send the remainder of the clergy and nobility to join the Assembly, acting as if it had been his idea</a:t>
            </a:r>
          </a:p>
        </p:txBody>
      </p:sp>
      <p:sp>
        <p:nvSpPr>
          <p:cNvPr id="147" name="Shape 147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Tennis Court Oath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Louis XIV refused to cooperate with the Assembly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The assembly was working towards a constitutional monarchy which would remove Louis XIV of his absolutist power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July 11 -&gt; Louis XIV dismissed Necker without informing the Assembly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Citizens of Paris believed that Louis intended to go on offensive against Paris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They created a citizen militia to protect themselves</a:t>
            </a:r>
          </a:p>
        </p:txBody>
      </p:sp>
      <p:sp>
        <p:nvSpPr>
          <p:cNvPr id="153" name="Shape 153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Reactions to the Assembly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On July 14, around 800 citizens went to the Bastille, a fortress in Paris, to demand weapons for the citizen militia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Denied the weapons, the crowd stormed the Bastille and killed the governor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Unfortunately, they found no weapons inside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The militia of Paris became the National Guard </a:t>
            </a:r>
          </a:p>
          <a:p>
            <a:pPr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The Revolution was now underway</a:t>
            </a:r>
          </a:p>
        </p:txBody>
      </p:sp>
      <p:sp>
        <p:nvSpPr>
          <p:cNvPr id="159" name="Shape 159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Storming of the Bastille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buNone/>
            </a:pPr>
            <a:r>
              <a:rPr sz="1200" lang="en"/>
              <a:t>Causes of the French Revolution. YouTube. SDPickensCounty, 17 Nov. 2010. Web. 18 Dec. 2012.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"Causes of the French Revolution." Interesting Facts Information Tourism Travel Culture Language Business People</a:t>
            </a:r>
          </a:p>
          <a:p>
            <a:pPr rtl="0" lvl="0">
              <a:buNone/>
            </a:pPr>
            <a:r>
              <a:rPr sz="1200" lang="en"/>
              <a:t>           RSS. N.p., 29 Mar. 2010. Web. 18 Dec. 2012.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Chambers, Mortimer. The Western Experience. 9th ed. Boston: McGraw-Hill, 2007. Print.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"France History - Causes of the French Revolution." Causes of the French Revolution. Bonjour La France, n.d. Web.</a:t>
            </a:r>
          </a:p>
          <a:p>
            <a:pPr rtl="0" lvl="0">
              <a:buNone/>
            </a:pPr>
            <a:r>
              <a:rPr sz="1200" lang="en"/>
              <a:t>           18 Dec. 2012.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The French Revolution: Causes of the Revolution. YouTube. HowStuffWorks, 31 Oct. 2009. Web. 18 Dec. 2012.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Kagan, Donald, Steven E. Ozment, and Frank M. Turner. The Western Heritage. Upper Saddle River, NJ: Prentice </a:t>
            </a:r>
          </a:p>
          <a:p>
            <a:pPr rtl="0" lvl="0">
              <a:buNone/>
            </a:pPr>
            <a:r>
              <a:rPr sz="1200" lang="en"/>
              <a:t>          Hall, 1998. Print.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Schwartz. "Causes of the French Revolution." Causes of the French Revolution. N.p., n.d. Web. 18 Dec. 2012.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65" name="Shape 165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Works Cited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buNone/>
            </a:pPr>
            <a:r>
              <a:rPr sz="1200" lang="en"/>
              <a:t>http://www1.american.edu/ted/ice/images4/kckbritish-era-1763-75.png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http://www.schillerinstitute.org/graphics/Art_Work/cooper_patriot/Lafayette_Washington_Valley-Forge.jpg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http://upload.wikimedia.org/wikipedia/commons/thumb/f/f2/Atelier_de_Nicolas_de_Largilli%C3%A8re,_portrait_de_</a:t>
            </a:r>
          </a:p>
          <a:p>
            <a:pPr rtl="0" lvl="0">
              <a:buNone/>
            </a:pPr>
            <a:r>
              <a:rPr sz="1200" lang="en"/>
              <a:t>                    Voltaire,_d%C3%A9tail_(mus%C3%A9e_Carnavalet)_-002.jpg/220px-Atelier_de_Nicolas_de_Largilli%</a:t>
            </a:r>
          </a:p>
          <a:p>
            <a:pPr rtl="0" lvl="0">
              <a:buNone/>
            </a:pPr>
            <a:r>
              <a:rPr sz="1200" lang="en"/>
              <a:t>                    C3%A8re,_portrait_de_Voltaire,_d%C3%A9tail_(mus%C3%A9e_Carnavalet)_-002.jpg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http://bastille-day.com/media/Necker-1.jpg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http://dummidumbwit.files.wordpress.com/2009/03/louisxiv.jpg?w=640</a:t>
            </a:r>
          </a:p>
          <a:p>
            <a:r>
              <a:t/>
            </a:r>
          </a:p>
          <a:p>
            <a:pPr rtl="0" lvl="0">
              <a:buNone/>
            </a:pPr>
            <a:r>
              <a:rPr sz="1200" lang="en"/>
              <a:t>http://upload.wikimedia.org/wikipedia/commons/thumb/9/91/Estatesgeneral.jpg/300px-Estatesgeneral.jpg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71" name="Shape 171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Picture Links (in order of appearance)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France lost much of their landholdings in the Americas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Caused a huge financial drain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Fighting overseas wars costed more than one in France itself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sz="1400" lang="en"/>
              <a:t>Light yellow = lands that France ceded to America as a </a:t>
            </a:r>
          </a:p>
          <a:p>
            <a:pPr lvl="0">
              <a:buNone/>
            </a:pPr>
            <a:r>
              <a:rPr sz="1400" lang="en"/>
              <a:t>result of the Treaty of Paris</a:t>
            </a:r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Seven Years War (French and Indian War)</a:t>
            </a:r>
          </a:p>
        </p:txBody>
      </p:sp>
      <p:sp>
        <p:nvSpPr>
          <p:cNvPr id="63" name="Shape 63"/>
          <p:cNvSpPr/>
          <p:nvPr/>
        </p:nvSpPr>
        <p:spPr>
          <a:xfrm>
            <a:off y="3653012" x="5430475"/>
            <a:ext cy="2914650" cx="34099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Inspired French revolutionaries to act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The French government practically paid for the American Revolution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Caused a major economic deficit 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French expected the Americans to help them in their war because</a:t>
            </a:r>
          </a:p>
          <a:p>
            <a:pPr rtl="0" lvl="0">
              <a:buNone/>
            </a:pPr>
            <a:r>
              <a:rPr lang="en"/>
              <a:t>    they had helped them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Washington remained neutral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sz="1400" lang="en"/>
              <a:t>French Marquis Lafayette visiting George Washington at </a:t>
            </a:r>
          </a:p>
          <a:p>
            <a:pPr rtl="0" lvl="0">
              <a:buNone/>
            </a:pPr>
            <a:r>
              <a:rPr sz="1400" lang="en"/>
              <a:t>Valley Forge during the American Revolution.</a:t>
            </a:r>
          </a:p>
        </p:txBody>
      </p:sp>
      <p:sp>
        <p:nvSpPr>
          <p:cNvPr id="69" name="Shape 69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American Revolution's Effects</a:t>
            </a:r>
          </a:p>
        </p:txBody>
      </p:sp>
      <p:sp>
        <p:nvSpPr>
          <p:cNvPr id="70" name="Shape 70"/>
          <p:cNvSpPr/>
          <p:nvPr/>
        </p:nvSpPr>
        <p:spPr>
          <a:xfrm>
            <a:off y="4116512" x="5914866"/>
            <a:ext cy="2741487" cx="322913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y="1579562" x="854948"/>
            <a:ext cy="4988100" cx="57860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Brought about many new ideas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Liberty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Equality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Reason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Inspired people to claim their "natural rights"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Philosophes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Locke - defended private property, limited sovereignty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Voltaire - attacked noble's privileges and Church authority</a:t>
            </a:r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Enlightenment's Effects</a:t>
            </a:r>
          </a:p>
        </p:txBody>
      </p:sp>
      <p:sp>
        <p:nvSpPr>
          <p:cNvPr id="77" name="Shape 77"/>
          <p:cNvSpPr/>
          <p:nvPr/>
        </p:nvSpPr>
        <p:spPr>
          <a:xfrm>
            <a:off y="3885013" x="6506806"/>
            <a:ext cy="2972986" cx="263719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Liberalism</a:t>
            </a:r>
          </a:p>
          <a:p>
            <a:pPr rtl="0" lvl="1" indent="-419100" marL="914400">
              <a:buClr>
                <a:schemeClr val="lt2"/>
              </a:buClr>
              <a:buSzPct val="100000"/>
              <a:buFont typeface="Courier New"/>
              <a:buChar char="o"/>
            </a:pPr>
            <a:r>
              <a:rPr lang="en"/>
              <a:t>philosoph's ideas had spread throughout Europe</a:t>
            </a:r>
          </a:p>
          <a:p>
            <a:pPr rtl="0" lvl="2" indent="-419100" marL="1371600">
              <a:buClr>
                <a:schemeClr val="lt2"/>
              </a:buClr>
              <a:buSzPct val="100000"/>
              <a:buFont typeface="Wingdings"/>
              <a:buChar char="§"/>
            </a:pPr>
            <a:r>
              <a:rPr lang="en"/>
              <a:t>Age of Enlightenment / Reason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Sovereignty of people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Higher literacy rate in lower classes</a:t>
            </a:r>
          </a:p>
          <a:p>
            <a:pPr rtl="0" lvl="1" indent="-419100" marL="914400">
              <a:buClr>
                <a:schemeClr val="lt2"/>
              </a:buClr>
              <a:buSzPct val="100000"/>
              <a:buFont typeface="Courier New"/>
              <a:buChar char="o"/>
            </a:pPr>
            <a:r>
              <a:rPr lang="en"/>
              <a:t>wide spread of radical works</a:t>
            </a:r>
          </a:p>
          <a:p>
            <a:pPr rtl="0" lvl="1" indent="-419100" marL="914400">
              <a:buClr>
                <a:schemeClr val="lt2"/>
              </a:buClr>
              <a:buSzPct val="100000"/>
              <a:buFont typeface="Courier New"/>
              <a:buChar char="o"/>
            </a:pPr>
            <a:r>
              <a:rPr lang="en"/>
              <a:t>common people had ideas about politics</a:t>
            </a:r>
          </a:p>
        </p:txBody>
      </p:sp>
      <p:sp>
        <p:nvSpPr>
          <p:cNvPr id="83" name="Shape 83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Intellectual Causes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buNone/>
            </a:pPr>
            <a:r>
              <a:rPr lang="en"/>
              <a:t>Estate system </a:t>
            </a:r>
          </a:p>
          <a:p>
            <a:r>
              <a:t/>
            </a:r>
          </a:p>
        </p:txBody>
      </p:sp>
      <p:sp>
        <p:nvSpPr>
          <p:cNvPr id="89" name="Shape 89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Social Causes</a:t>
            </a:r>
          </a:p>
        </p:txBody>
      </p:sp>
      <p:sp>
        <p:nvSpPr>
          <p:cNvPr id="90" name="Shape 90"/>
          <p:cNvSpPr/>
          <p:nvPr/>
        </p:nvSpPr>
        <p:spPr>
          <a:xfrm>
            <a:off y="2127218" x="766993"/>
            <a:ext cy="4627757" cx="827224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y="1565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Estate system unfair because most of the population was in the Third Estate, yet they only got one vote as a whole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First and Second Estates often sided with the King, outnumbering the Third Estate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Subdivisions of the Third Estate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Bourgeoisie, peasants, urban poor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Feudalism and seigneurialism still present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Increasing population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Needed more supplies (supply and demand)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This, as well as poor harvests, lead to increased price in bread</a:t>
            </a:r>
          </a:p>
          <a:p>
            <a:r>
              <a:t/>
            </a: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y="201813" x="1031523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Social Causes (continued)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17421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Commerce struggling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Bank no longer lent money to king (he would spend it all on self or on wars)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King reverted to taxation of lower classes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Taxation problems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those unable to pay were taxed</a:t>
            </a:r>
          </a:p>
          <a:p>
            <a:pPr rtl="0" lvl="2" indent="-381000" marL="1371600">
              <a:buClr>
                <a:schemeClr val="lt2"/>
              </a:buClr>
              <a:buSzPct val="80000"/>
              <a:buFont typeface="Wingdings"/>
              <a:buChar char="§"/>
            </a:pPr>
            <a:r>
              <a:rPr lang="en"/>
              <a:t>Upper classes were exempt</a:t>
            </a:r>
          </a:p>
          <a:p>
            <a:pPr rtl="0" lvl="1" indent="-381000" marL="914400"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Third Estate had to pay most of the taxes, yet they were not represented in government</a:t>
            </a:r>
          </a:p>
          <a:p>
            <a:pPr rtl="0" lvl="2" indent="-381000" marL="1371600">
              <a:buClr>
                <a:schemeClr val="lt2"/>
              </a:buClr>
              <a:buSzPct val="80000"/>
              <a:buFont typeface="Wingdings"/>
              <a:buChar char="§"/>
            </a:pPr>
            <a:r>
              <a:rPr lang="en"/>
              <a:t>"Taxation without representation" (idea brought up in American Revolution)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02" name="Shape 102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Economic Causes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spcBef>
                <a:spcPts val="480"/>
              </a:spcBef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Dependence on loans from other countries</a:t>
            </a:r>
          </a:p>
          <a:p>
            <a:pPr rtl="0" lvl="2" indent="-381000" marL="137160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</a:pPr>
            <a:r>
              <a:rPr sz="2400" lang="en"/>
              <a:t>interest rates began to rise</a:t>
            </a:r>
          </a:p>
          <a:p>
            <a:pPr rtl="0" lvl="2" indent="-381000" marL="137160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</a:pPr>
            <a:r>
              <a:rPr sz="2400" lang="en"/>
              <a:t>most of yearly income of government went to paying off loans, mainly because of the interest</a:t>
            </a:r>
          </a:p>
          <a:p>
            <a:pPr rtl="0"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Nobles in Versailles lived an extravagant lifestyle</a:t>
            </a:r>
          </a:p>
          <a:p>
            <a:pPr rtl="0" lvl="1" indent="-381000" marL="914400">
              <a:spcBef>
                <a:spcPts val="480"/>
              </a:spcBef>
              <a:buClr>
                <a:schemeClr val="lt2"/>
              </a:buClr>
              <a:buSzPct val="80000"/>
              <a:buFont typeface="Courier New"/>
              <a:buChar char="o"/>
            </a:pPr>
            <a:r>
              <a:rPr lang="en"/>
              <a:t>Marie Antoinette called "Lady Deficit"</a:t>
            </a:r>
          </a:p>
          <a:p>
            <a:pPr lvl="0" indent="-4191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Poor harvests raised the cost of grain and, therefore, bread, a staple of common people in France</a:t>
            </a:r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Economic Causes (continued)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