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slides/slide19.xml" Type="http://schemas.openxmlformats.org/officeDocument/2006/relationships/slide" Id="rId24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4056001" x="381000"/>
            <a:ext cy="803275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4659251" x="6781800"/>
            <a:ext cy="736601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0" x="381000"/>
            <a:ext cy="39623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4659251" x="3268663"/>
            <a:ext cy="200099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4659251" x="5021262"/>
            <a:ext cy="200099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5449826" x="7546975"/>
            <a:ext cy="1409700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 indent="-342900" marL="800100">
              <a:defRPr>
                <a:solidFill>
                  <a:schemeClr val="lt2"/>
                </a:solidFill>
              </a:defRPr>
            </a:lvl2pPr>
            <a:lvl3pPr rtl="0" indent="-342900" marL="1257300">
              <a:defRPr>
                <a:solidFill>
                  <a:schemeClr val="lt2"/>
                </a:solidFill>
              </a:defRPr>
            </a:lvl3pPr>
            <a:lvl4pPr rtl="0" indent="-285750" marL="1657350">
              <a:defRPr>
                <a:solidFill>
                  <a:schemeClr val="lt2"/>
                </a:solidFill>
              </a:defRPr>
            </a:lvl4pPr>
            <a:lvl5pPr rtl="0" indent="-285750" marL="2114550">
              <a:defRPr sz="1800">
                <a:solidFill>
                  <a:schemeClr val="lt2"/>
                </a:solidFill>
              </a:defRPr>
            </a:lvl5pPr>
            <a:lvl6pPr rtl="0" indent="-285750" marL="2571750">
              <a:defRPr sz="1800">
                <a:solidFill>
                  <a:schemeClr val="lt2"/>
                </a:solidFill>
              </a:defRPr>
            </a:lvl6pPr>
            <a:lvl7pPr rtl="0" indent="-285750" marL="3028950">
              <a:defRPr sz="1800">
                <a:solidFill>
                  <a:schemeClr val="lt2"/>
                </a:solidFill>
              </a:defRPr>
            </a:lvl7pPr>
            <a:lvl8pPr rtl="0" indent="-285750" marL="3486150">
              <a:defRPr sz="1800">
                <a:solidFill>
                  <a:schemeClr val="lt2"/>
                </a:solidFill>
              </a:defRPr>
            </a:lvl8pPr>
            <a:lvl9pPr rtl="0" indent="-285750" marL="394335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579562" x="854948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579562" x="4827083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 rot="10800000" flipH="1">
            <a:off y="5333978" x="228600"/>
            <a:ext cy="152769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5334000" x="2497136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5334000" x="4995862"/>
            <a:ext cy="2079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5334000" x="7010400"/>
            <a:ext cy="2079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5875078" x="1020958"/>
            <a:ext cy="692700" cx="781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1pPr>
            <a:lvl2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2pPr>
            <a:lvl3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3pPr>
            <a:lvl4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4pPr>
            <a:lvl5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5pPr>
            <a:lvl6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6pPr>
            <a:lvl7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7pPr>
            <a:lvl8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8pPr>
            <a:lvl9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0" x="0"/>
            <a:ext cy="2079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6650036" x="0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6650036" x="2498725"/>
            <a:ext cy="2079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6650036" x="4513262"/>
            <a:ext cy="2079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Causes of the French Revolution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buNone/>
            </a:pPr>
            <a:r>
              <a:rPr lang="en"/>
              <a:t>Ashley Siavoshi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Turgot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tried economic reforms like restrictions on commerce and cutting expenses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Disliked by the nobles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Louis XIV removed him and hired Necker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Necker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Avoided new taxes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Took out large loans from other countries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Replaced by Calonne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Calonne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Stated that the monarchy was on the verge of bankrupcy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Tried to instigate new taxes</a:t>
            </a: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Finance Ministry's Attempts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1108612" x="854948"/>
            <a:ext cy="5473799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
</a:t>
            </a:r>
            <a:r>
              <a:rPr lang="en"/>
              <a:t>Assembly of Notables did not support him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Replaced by Archbishop Brienne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Archbishop Brienne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Member of the Assembly of Notables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Did not do much, simply restated Calonne's ideas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After the Parlements urged a meeting of the Estates General, Louis XIV </a:t>
            </a:r>
          </a:p>
          <a:p>
            <a:pPr rtl="0" lvl="0">
              <a:buNone/>
            </a:pPr>
            <a:r>
              <a:rPr lang="en"/>
              <a:t>    recalled Necker and agreed to </a:t>
            </a:r>
          </a:p>
          <a:p>
            <a:pPr rtl="0" lvl="0">
              <a:buNone/>
            </a:pPr>
            <a:r>
              <a:rPr lang="en"/>
              <a:t>    hold a meeting of the Estates </a:t>
            </a:r>
          </a:p>
          <a:p>
            <a:pPr rtl="0" lvl="0">
              <a:buNone/>
            </a:pPr>
            <a:r>
              <a:rPr lang="en"/>
              <a:t>    General</a:t>
            </a:r>
          </a:p>
          <a:p>
            <a:pPr rtl="0" lvl="0">
              <a:buNone/>
            </a:pPr>
            <a:r>
              <a:rPr sz="1400" lang="en"/>
              <a:t>									    </a:t>
            </a:r>
          </a:p>
          <a:p>
            <a:pPr lvl="0">
              <a:buNone/>
            </a:pPr>
            <a:r>
              <a:rPr sz="1400" lang="en"/>
              <a:t>                                                                                           Portrait of Necker</a:t>
            </a:r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Finance Ministry's Attempts (continued)</a:t>
            </a:r>
          </a:p>
        </p:txBody>
      </p:sp>
      <p:sp>
        <p:nvSpPr>
          <p:cNvPr id="121" name="Shape 121"/>
          <p:cNvSpPr/>
          <p:nvPr/>
        </p:nvSpPr>
        <p:spPr>
          <a:xfrm>
            <a:off y="3995226" x="6827173"/>
            <a:ext cy="2789197" cx="209605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y="1579562" x="854948"/>
            <a:ext cy="4988100" cx="45204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Louis XIV not intelligent/ skilled enough to effectively rule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Spent extravagantly at Versailles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Waged very expensive wars to ensure he kept his territory</a:t>
            </a:r>
          </a:p>
          <a:p>
            <a:pPr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Ran France into debt</a:t>
            </a: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The King</a:t>
            </a:r>
          </a:p>
        </p:txBody>
      </p:sp>
      <p:sp>
        <p:nvSpPr>
          <p:cNvPr id="128" name="Shape 128"/>
          <p:cNvSpPr/>
          <p:nvPr/>
        </p:nvSpPr>
        <p:spPr>
          <a:xfrm>
            <a:off y="1640435" x="5244075"/>
            <a:ext cy="4927227" cx="370706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Eventually called in 1798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The rich resisted attempts at taxation, demanded the Estates General be called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Had not been called in over 150 years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Third Estate not given equal vote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"What is the Third Estate?" by Sieyes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Debates rose over organization and fairness of voting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Parlement of Paris</a:t>
            </a:r>
          </a:p>
          <a:p>
            <a:pPr rtl="0" lvl="0">
              <a:buNone/>
            </a:pPr>
            <a:r>
              <a:rPr lang="en"/>
              <a:t>    ruled that each </a:t>
            </a:r>
            <a:r>
              <a:rPr b="1" lang="en"/>
              <a:t>estate</a:t>
            </a:r>
          </a:p>
          <a:p>
            <a:pPr rtl="0" lvl="0">
              <a:buNone/>
            </a:pPr>
            <a:r>
              <a:rPr lang="en"/>
              <a:t>    gets one vote (1788)</a:t>
            </a:r>
          </a:p>
          <a:p>
            <a:r>
              <a:t/>
            </a: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The Calling of the Estates General</a:t>
            </a:r>
          </a:p>
        </p:txBody>
      </p:sp>
      <p:sp>
        <p:nvSpPr>
          <p:cNvPr id="135" name="Shape 135"/>
          <p:cNvSpPr/>
          <p:nvPr/>
        </p:nvSpPr>
        <p:spPr>
          <a:xfrm>
            <a:off y="4503300" x="5268600"/>
            <a:ext cy="2209800" cx="3683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 Third Estate refused to obey the king and accept its single vote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Gathered away from the main meeting room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Declared themselves National Assembly on June 17, 1789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Real representatives of the French people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Supported by lower clergy and nobility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Later renamed itself the National Constituent Assembly</a:t>
            </a:r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The National Assembly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June 20, 1789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Third Estate locked out of main meeting hall of Estates General, so they met at a tennis court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Declared not to leave until they had a constitution for France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Many of the clergy and nobility seemed interested in joining the National Assembly</a:t>
            </a:r>
          </a:p>
          <a:p>
            <a:pPr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June 27 -&gt; Louis XIV send the remainder of the clergy and nobility to join the Assembly, acting as if it had been his idea</a:t>
            </a:r>
          </a:p>
        </p:txBody>
      </p:sp>
      <p:sp>
        <p:nvSpPr>
          <p:cNvPr id="147" name="Shape 147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The Tennis Court Oath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Louis XIV refused to cooperate with the Assembly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The assembly was working towards a constitutional monarchy which would remove Louis XIV of his absolutist power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July 11 -&gt; Louis XIV dismissed Necker without informing the Assembly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Citizens of Paris believed that Louis intended to go on offensive against Paris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They created a citizen militia to protect themselves</a:t>
            </a:r>
          </a:p>
        </p:txBody>
      </p:sp>
      <p:sp>
        <p:nvSpPr>
          <p:cNvPr id="153" name="Shape 15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Reactions to the Assembly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On July 14, around 800 citizens went to the Bastille, a fortress in Paris, to demand weapons for the citizen militia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Denied the weapons, the crowd stormed the Bastille and killed the governor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Unfortunately, they found no weapons inside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 militia of Paris became the National Guard </a:t>
            </a:r>
          </a:p>
          <a:p>
            <a:pPr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 Revolution was now underway</a:t>
            </a: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The Storming of the Bastille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sz="1200" lang="en"/>
              <a:t>Causes of the French Revolution. YouTube. SDPickensCounty, 17 Nov. 2010. Web. 18 Dec. 2012.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"Causes of the French Revolution." Interesting Facts Information Tourism Travel Culture Language Business People</a:t>
            </a:r>
          </a:p>
          <a:p>
            <a:pPr rtl="0" lvl="0">
              <a:buNone/>
            </a:pPr>
            <a:r>
              <a:rPr sz="1200" lang="en"/>
              <a:t>           RSS. N.p., 29 Mar. 2010. Web. 18 Dec. 2012.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Chambers, Mortimer. The Western Experience. 9th ed. Boston: McGraw-Hill, 2007. Print.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"France History - Causes of the French Revolution." Causes of the French Revolution. Bonjour La France, n.d. Web.</a:t>
            </a:r>
          </a:p>
          <a:p>
            <a:pPr rtl="0" lvl="0">
              <a:buNone/>
            </a:pPr>
            <a:r>
              <a:rPr sz="1200" lang="en"/>
              <a:t>           18 Dec. 2012.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The French Revolution: Causes of the Revolution. YouTube. HowStuffWorks, 31 Oct. 2009. Web. 18 Dec. 2012.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Kagan, Donald, Steven E. Ozment, and Frank M. Turner. The Western Heritage. Upper Saddle River, NJ: Prentice </a:t>
            </a:r>
          </a:p>
          <a:p>
            <a:pPr rtl="0" lvl="0">
              <a:buNone/>
            </a:pPr>
            <a:r>
              <a:rPr sz="1200" lang="en"/>
              <a:t>          Hall, 1998. Print.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Schwartz. "Causes of the French Revolution." Causes of the French Revolution. N.p., n.d. Web. 18 Dec. 2012.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65" name="Shape 165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Works Cited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sz="1200" lang="en"/>
              <a:t>http://www1.american.edu/ted/ice/images4/kckbritish-era-1763-75.png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http://www.schillerinstitute.org/graphics/Art_Work/cooper_patriot/Lafayette_Washington_Valley-Forge.jpg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http://upload.wikimedia.org/wikipedia/commons/thumb/f/f2/Atelier_de_Nicolas_de_Largilli%C3%A8re,_portrait_de_</a:t>
            </a:r>
          </a:p>
          <a:p>
            <a:pPr rtl="0" lvl="0">
              <a:buNone/>
            </a:pPr>
            <a:r>
              <a:rPr sz="1200" lang="en"/>
              <a:t>                    Voltaire,_d%C3%A9tail_(mus%C3%A9e_Carnavalet)_-002.jpg/220px-Atelier_de_Nicolas_de_Largilli%</a:t>
            </a:r>
          </a:p>
          <a:p>
            <a:pPr rtl="0" lvl="0">
              <a:buNone/>
            </a:pPr>
            <a:r>
              <a:rPr sz="1200" lang="en"/>
              <a:t>                    C3%A8re,_portrait_de_Voltaire,_d%C3%A9tail_(mus%C3%A9e_Carnavalet)_-002.jpg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http://bastille-day.com/media/Necker-1.jpg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http://dummidumbwit.files.wordpress.com/2009/03/louisxiv.jpg?w=640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http://upload.wikimedia.org/wikipedia/commons/thumb/9/91/Estatesgeneral.jpg/300px-Estatesgeneral.jpg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71" name="Shape 171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Picture Links (in order of appearance)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France lost much of their landholdings in the Americas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Caused a huge financial drain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Fighting overseas wars costed more than one in France itself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sz="1400" lang="en"/>
              <a:t>Light yellow = lands that France ceded to America as a </a:t>
            </a:r>
          </a:p>
          <a:p>
            <a:pPr lvl="0">
              <a:buNone/>
            </a:pPr>
            <a:r>
              <a:rPr sz="1400" lang="en"/>
              <a:t>result of the Treaty of Paris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The Seven Years War (French and Indian War)</a:t>
            </a:r>
          </a:p>
        </p:txBody>
      </p:sp>
      <p:sp>
        <p:nvSpPr>
          <p:cNvPr id="63" name="Shape 63"/>
          <p:cNvSpPr/>
          <p:nvPr/>
        </p:nvSpPr>
        <p:spPr>
          <a:xfrm>
            <a:off y="3653012" x="5430475"/>
            <a:ext cy="2914650" cx="34099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Inspired French revolutionaries to act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 French government practically paid for the American Revolution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Caused a major economic deficit 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French expected the Americans to help them in their war because</a:t>
            </a:r>
          </a:p>
          <a:p>
            <a:pPr rtl="0" lvl="0">
              <a:buNone/>
            </a:pPr>
            <a:r>
              <a:rPr lang="en"/>
              <a:t>    they had helped them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Washington remained neutral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sz="1400" lang="en"/>
              <a:t>French Marquis Lafayette visiting George Washington at </a:t>
            </a:r>
          </a:p>
          <a:p>
            <a:pPr rtl="0" lvl="0">
              <a:buNone/>
            </a:pPr>
            <a:r>
              <a:rPr sz="1400" lang="en"/>
              <a:t>Valley Forge during the American Revolution.</a:t>
            </a:r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The American Revolution's Effects</a:t>
            </a:r>
          </a:p>
        </p:txBody>
      </p:sp>
      <p:sp>
        <p:nvSpPr>
          <p:cNvPr id="70" name="Shape 70"/>
          <p:cNvSpPr/>
          <p:nvPr/>
        </p:nvSpPr>
        <p:spPr>
          <a:xfrm>
            <a:off y="4116512" x="5914866"/>
            <a:ext cy="2741487" cx="322913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1579562" x="854948"/>
            <a:ext cy="4988100" cx="57860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Brought about many new ideas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Liberty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Equality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Reason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Inspired people to claim their "natural rights"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Philosophes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Locke - defended private property, limited sovereignty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Voltaire - attacked noble's privileges and Church authority</a:t>
            </a:r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The Enlightenment's Effects</a:t>
            </a:r>
          </a:p>
        </p:txBody>
      </p:sp>
      <p:sp>
        <p:nvSpPr>
          <p:cNvPr id="77" name="Shape 77"/>
          <p:cNvSpPr/>
          <p:nvPr/>
        </p:nvSpPr>
        <p:spPr>
          <a:xfrm>
            <a:off y="3885013" x="6506806"/>
            <a:ext cy="2972986" cx="263719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Liberalism</a:t>
            </a:r>
          </a:p>
          <a:p>
            <a:pPr rtl="0" lvl="1" indent="-419100" marL="91440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en"/>
              <a:t>philosoph's ideas had spread throughout Europe</a:t>
            </a:r>
          </a:p>
          <a:p>
            <a:pPr rtl="0" lvl="2" indent="-419100" marL="1371600"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"/>
              <a:t>Age of Enlightenment / Reason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Sovereignty of people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Higher literacy rate in lower classes</a:t>
            </a:r>
          </a:p>
          <a:p>
            <a:pPr rtl="0" lvl="1" indent="-419100" marL="91440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en"/>
              <a:t>wide spread of radical works</a:t>
            </a:r>
          </a:p>
          <a:p>
            <a:pPr rtl="0" lvl="1" indent="-419100" marL="914400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en"/>
              <a:t>common people had ideas about politics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Intellectual Causes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buNone/>
            </a:pPr>
            <a:r>
              <a:rPr lang="en"/>
              <a:t>Estate system </a:t>
            </a:r>
          </a:p>
          <a:p>
            <a:r>
              <a:t/>
            </a:r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Social Causes</a:t>
            </a:r>
          </a:p>
        </p:txBody>
      </p:sp>
      <p:sp>
        <p:nvSpPr>
          <p:cNvPr id="90" name="Shape 90"/>
          <p:cNvSpPr/>
          <p:nvPr/>
        </p:nvSpPr>
        <p:spPr>
          <a:xfrm>
            <a:off y="2127218" x="766993"/>
            <a:ext cy="4627757" cx="827224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1565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Estate system unfair because most of the population was in the Third Estate, yet they only got one vote as a whole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First and Second Estates often sided with the King, outnumbering the Third Estate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Subdivisions of the Third Estate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Bourgeoisie, peasants, urban poor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Feudalism and seigneurialism still present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Increasing population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Needed more supplies (supply and demand)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This, as well as poor harvests, lead to increased price in bread</a:t>
            </a:r>
          </a:p>
          <a:p>
            <a:r>
              <a:t/>
            </a: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y="201813" x="1031523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Social Causes (continued)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17421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Commerce struggling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Bank no longer lent money to king (he would spend it all on self or on wars)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King reverted to taxation of lower classes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Taxation problems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those unable to pay were taxed</a:t>
            </a:r>
          </a:p>
          <a:p>
            <a:pPr rtl="0" lvl="2" indent="-381000" marL="1371600">
              <a:buClr>
                <a:schemeClr val="lt2"/>
              </a:buClr>
              <a:buSzPct val="80000"/>
              <a:buFont typeface="Wingdings"/>
              <a:buChar char="§"/>
            </a:pPr>
            <a:r>
              <a:rPr lang="en"/>
              <a:t>Upper classes were exempt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Third Estate had to pay most of the taxes, yet they were not represented in government</a:t>
            </a:r>
          </a:p>
          <a:p>
            <a:pPr rtl="0" lvl="2" indent="-381000" marL="1371600">
              <a:buClr>
                <a:schemeClr val="lt2"/>
              </a:buClr>
              <a:buSzPct val="80000"/>
              <a:buFont typeface="Wingdings"/>
              <a:buChar char="§"/>
            </a:pPr>
            <a:r>
              <a:rPr lang="en"/>
              <a:t>"Taxation without representation" (idea brought up in American Revolution)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Economic Causes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480"/>
              </a:spcBef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Dependence on loans from other countries</a:t>
            </a:r>
          </a:p>
          <a:p>
            <a:pPr rtl="0" lvl="2" indent="-381000" marL="13716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</a:pPr>
            <a:r>
              <a:rPr sz="2400" lang="en"/>
              <a:t>interest rates began to rise</a:t>
            </a:r>
          </a:p>
          <a:p>
            <a:pPr rtl="0" lvl="2" indent="-381000" marL="13716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</a:pPr>
            <a:r>
              <a:rPr sz="2400" lang="en"/>
              <a:t>most of yearly income of government went to paying off loans, mainly because of the interest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Nobles in Versailles lived an extravagant lifestyle</a:t>
            </a:r>
          </a:p>
          <a:p>
            <a:pPr rtl="0" lvl="1" indent="-381000" marL="914400">
              <a:spcBef>
                <a:spcPts val="480"/>
              </a:spcBef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Marie Antoinette called "Lady Deficit"</a:t>
            </a:r>
          </a:p>
          <a:p>
            <a:pPr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Poor harvests raised the cost of grain and, therefore, bread, a staple of common people in France</a:t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buNone/>
            </a:pPr>
            <a:r>
              <a:rPr lang="en"/>
              <a:t>Economic Causes (continued)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